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310" r:id="rId2"/>
    <p:sldId id="291" r:id="rId3"/>
    <p:sldId id="293" r:id="rId4"/>
    <p:sldId id="297" r:id="rId5"/>
    <p:sldId id="295" r:id="rId6"/>
    <p:sldId id="298" r:id="rId7"/>
    <p:sldId id="312" r:id="rId8"/>
    <p:sldId id="296" r:id="rId9"/>
    <p:sldId id="314" r:id="rId10"/>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Vito Troiani" initials="VT" lastIdx="1" clrIdx="0">
    <p:extLst>
      <p:ext uri="{19B8F6BF-5375-455C-9EA6-DF929625EA0E}">
        <p15:presenceInfo xmlns:p15="http://schemas.microsoft.com/office/powerpoint/2012/main" userId="382e10c5a30e6914"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99A971"/>
    <a:srgbClr val="F9E6D2"/>
    <a:srgbClr val="F7E4D0"/>
    <a:srgbClr val="F5E2CE"/>
    <a:srgbClr val="FBE8D3"/>
    <a:srgbClr val="CCCC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p:cViewPr varScale="1">
        <p:scale>
          <a:sx n="114" d="100"/>
          <a:sy n="114" d="100"/>
        </p:scale>
        <p:origin x="1506" y="11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it-IT"/>
              <a:t>Fare clic per modificare lo stile del titolo</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7F49D355-16BD-4E45-BD9A-5EA878CF7CBD}" type="datetimeFigureOut">
              <a:rPr lang="it-IT" smtClean="0"/>
              <a:pPr/>
              <a:t>16/10/2020</a:t>
            </a:fld>
            <a:endParaRPr lang="it-IT"/>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it-IT"/>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E7A41E1B-4F70-4964-A407-84C68BE8251C}" type="slidenum">
              <a:rPr lang="it-IT" smtClean="0"/>
              <a:pPr/>
              <a:t>‹N›</a:t>
            </a:fld>
            <a:endParaRPr lang="it-IT"/>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a:p>
        </p:txBody>
      </p:sp>
      <p:sp>
        <p:nvSpPr>
          <p:cNvPr id="3" name="Vertical Text Placeholder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Date Placeholder 3"/>
          <p:cNvSpPr>
            <a:spLocks noGrp="1"/>
          </p:cNvSpPr>
          <p:nvPr>
            <p:ph type="dt" sz="half" idx="10"/>
          </p:nvPr>
        </p:nvSpPr>
        <p:spPr/>
        <p:txBody>
          <a:bodyPr/>
          <a:lstStyle/>
          <a:p>
            <a:fld id="{7F49D355-16BD-4E45-BD9A-5EA878CF7CBD}" type="datetimeFigureOut">
              <a:rPr lang="it-IT" smtClean="0"/>
              <a:pPr/>
              <a:t>16/10/2020</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E7A41E1B-4F70-4964-A407-84C68BE8251C}" type="slidenum">
              <a:rPr lang="it-IT" smtClean="0"/>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it-IT"/>
              <a:t>Fare clic per modificare lo stile del titolo</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Date Placeholder 3"/>
          <p:cNvSpPr>
            <a:spLocks noGrp="1"/>
          </p:cNvSpPr>
          <p:nvPr>
            <p:ph type="dt" sz="half" idx="10"/>
          </p:nvPr>
        </p:nvSpPr>
        <p:spPr/>
        <p:txBody>
          <a:bodyPr/>
          <a:lstStyle/>
          <a:p>
            <a:fld id="{7F49D355-16BD-4E45-BD9A-5EA878CF7CBD}" type="datetimeFigureOut">
              <a:rPr lang="it-IT" smtClean="0"/>
              <a:pPr/>
              <a:t>16/10/2020</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E7A41E1B-4F70-4964-A407-84C68BE8251C}" type="slidenum">
              <a:rPr lang="it-IT" smtClean="0"/>
              <a:pPr/>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a:p>
        </p:txBody>
      </p:sp>
      <p:sp>
        <p:nvSpPr>
          <p:cNvPr id="3" name="Content Placeholder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7F49D355-16BD-4E45-BD9A-5EA878CF7CBD}" type="datetimeFigureOut">
              <a:rPr lang="it-IT" smtClean="0"/>
              <a:pPr/>
              <a:t>16/10/2020</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E7A41E1B-4F70-4964-A407-84C68BE8251C}" type="slidenum">
              <a:rPr lang="it-IT" smtClean="0"/>
              <a:pPr/>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it-IT"/>
              <a:t>Fare clic per modificare lo stile del titolo</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stili del testo dello schema</a:t>
            </a:r>
          </a:p>
        </p:txBody>
      </p:sp>
      <p:sp>
        <p:nvSpPr>
          <p:cNvPr id="4" name="Date Placeholder 3"/>
          <p:cNvSpPr>
            <a:spLocks noGrp="1"/>
          </p:cNvSpPr>
          <p:nvPr>
            <p:ph type="dt" sz="half" idx="10"/>
          </p:nvPr>
        </p:nvSpPr>
        <p:spPr/>
        <p:txBody>
          <a:bodyPr/>
          <a:lstStyle/>
          <a:p>
            <a:fld id="{7F49D355-16BD-4E45-BD9A-5EA878CF7CBD}" type="datetimeFigureOut">
              <a:rPr lang="it-IT" smtClean="0"/>
              <a:pPr/>
              <a:t>16/10/2020</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E7A41E1B-4F70-4964-A407-84C68BE8251C}" type="slidenum">
              <a:rPr lang="it-IT" smtClean="0"/>
              <a:pPr/>
              <a:t>‹N›</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a:p>
        </p:txBody>
      </p:sp>
      <p:sp>
        <p:nvSpPr>
          <p:cNvPr id="5" name="Date Placeholder 4"/>
          <p:cNvSpPr>
            <a:spLocks noGrp="1"/>
          </p:cNvSpPr>
          <p:nvPr>
            <p:ph type="dt" sz="half" idx="10"/>
          </p:nvPr>
        </p:nvSpPr>
        <p:spPr/>
        <p:txBody>
          <a:bodyPr/>
          <a:lstStyle/>
          <a:p>
            <a:fld id="{7F49D355-16BD-4E45-BD9A-5EA878CF7CBD}" type="datetimeFigureOut">
              <a:rPr lang="it-IT" smtClean="0"/>
              <a:pPr/>
              <a:t>16/10/2020</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E7A41E1B-4F70-4964-A407-84C68BE8251C}" type="slidenum">
              <a:rPr lang="it-IT" smtClean="0"/>
              <a:pPr/>
              <a:t>‹N›</a:t>
            </a:fld>
            <a:endParaRPr lang="it-IT"/>
          </a:p>
        </p:txBody>
      </p:sp>
      <p:sp>
        <p:nvSpPr>
          <p:cNvPr id="9" name="Content Placeholder 8"/>
          <p:cNvSpPr>
            <a:spLocks noGrp="1"/>
          </p:cNvSpPr>
          <p:nvPr>
            <p:ph sz="quarter" idx="13"/>
          </p:nvPr>
        </p:nvSpPr>
        <p:spPr>
          <a:xfrm>
            <a:off x="1042416" y="2313432"/>
            <a:ext cx="3419856" cy="3493008"/>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it-IT"/>
              <a:t>Fare clic per modificare lo stile del titolo</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7F49D355-16BD-4E45-BD9A-5EA878CF7CBD}" type="datetimeFigureOut">
              <a:rPr lang="it-IT" smtClean="0"/>
              <a:pPr/>
              <a:t>16/10/2020</a:t>
            </a:fld>
            <a:endParaRPr lang="it-IT"/>
          </a:p>
        </p:txBody>
      </p:sp>
      <p:sp>
        <p:nvSpPr>
          <p:cNvPr id="8" name="Footer Placeholder 7"/>
          <p:cNvSpPr>
            <a:spLocks noGrp="1"/>
          </p:cNvSpPr>
          <p:nvPr>
            <p:ph type="ftr" sz="quarter" idx="11"/>
          </p:nvPr>
        </p:nvSpPr>
        <p:spPr/>
        <p:txBody>
          <a:bodyPr/>
          <a:lstStyle/>
          <a:p>
            <a:endParaRPr lang="it-IT"/>
          </a:p>
        </p:txBody>
      </p:sp>
      <p:sp>
        <p:nvSpPr>
          <p:cNvPr id="9" name="Slide Number Placeholder 8"/>
          <p:cNvSpPr>
            <a:spLocks noGrp="1"/>
          </p:cNvSpPr>
          <p:nvPr>
            <p:ph type="sldNum" sz="quarter" idx="12"/>
          </p:nvPr>
        </p:nvSpPr>
        <p:spPr/>
        <p:txBody>
          <a:bodyPr/>
          <a:lstStyle/>
          <a:p>
            <a:fld id="{E7A41E1B-4F70-4964-A407-84C68BE8251C}" type="slidenum">
              <a:rPr lang="it-IT" smtClean="0"/>
              <a:pPr/>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a:p>
        </p:txBody>
      </p:sp>
      <p:sp>
        <p:nvSpPr>
          <p:cNvPr id="3" name="Date Placeholder 2"/>
          <p:cNvSpPr>
            <a:spLocks noGrp="1"/>
          </p:cNvSpPr>
          <p:nvPr>
            <p:ph type="dt" sz="half" idx="10"/>
          </p:nvPr>
        </p:nvSpPr>
        <p:spPr/>
        <p:txBody>
          <a:bodyPr/>
          <a:lstStyle/>
          <a:p>
            <a:fld id="{7F49D355-16BD-4E45-BD9A-5EA878CF7CBD}" type="datetimeFigureOut">
              <a:rPr lang="it-IT" smtClean="0"/>
              <a:pPr/>
              <a:t>16/10/2020</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E7A41E1B-4F70-4964-A407-84C68BE8251C}" type="slidenum">
              <a:rPr lang="it-IT" smtClean="0"/>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49D355-16BD-4E45-BD9A-5EA878CF7CBD}" type="datetimeFigureOut">
              <a:rPr lang="it-IT" smtClean="0"/>
              <a:pPr/>
              <a:t>16/10/2020</a:t>
            </a:fld>
            <a:endParaRPr lang="it-IT"/>
          </a:p>
        </p:txBody>
      </p:sp>
      <p:sp>
        <p:nvSpPr>
          <p:cNvPr id="3" name="Footer Placeholder 2"/>
          <p:cNvSpPr>
            <a:spLocks noGrp="1"/>
          </p:cNvSpPr>
          <p:nvPr>
            <p:ph type="ftr" sz="quarter" idx="11"/>
          </p:nvPr>
        </p:nvSpPr>
        <p:spPr/>
        <p:txBody>
          <a:bodyPr/>
          <a:lstStyle/>
          <a:p>
            <a:endParaRPr lang="it-IT"/>
          </a:p>
        </p:txBody>
      </p:sp>
      <p:sp>
        <p:nvSpPr>
          <p:cNvPr id="4" name="Slide Number Placeholder 3"/>
          <p:cNvSpPr>
            <a:spLocks noGrp="1"/>
          </p:cNvSpPr>
          <p:nvPr>
            <p:ph type="sldNum" sz="quarter" idx="12"/>
          </p:nvPr>
        </p:nvSpPr>
        <p:spPr/>
        <p:txBody>
          <a:bodyPr/>
          <a:lstStyle/>
          <a:p>
            <a:fld id="{E7A41E1B-4F70-4964-A407-84C68BE8251C}" type="slidenum">
              <a:rPr lang="it-IT" smtClean="0"/>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to con didascalia">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7F49D355-16BD-4E45-BD9A-5EA878CF7CBD}" type="datetimeFigureOut">
              <a:rPr lang="it-IT" smtClean="0"/>
              <a:pPr/>
              <a:t>16/10/2020</a:t>
            </a:fld>
            <a:endParaRPr lang="it-IT"/>
          </a:p>
        </p:txBody>
      </p:sp>
      <p:sp>
        <p:nvSpPr>
          <p:cNvPr id="7" name="Slide Number Placeholder 6"/>
          <p:cNvSpPr>
            <a:spLocks noGrp="1"/>
          </p:cNvSpPr>
          <p:nvPr>
            <p:ph type="sldNum" sz="quarter" idx="12"/>
          </p:nvPr>
        </p:nvSpPr>
        <p:spPr/>
        <p:txBody>
          <a:bodyPr/>
          <a:lstStyle/>
          <a:p>
            <a:fld id="{E7A41E1B-4F70-4964-A407-84C68BE8251C}" type="slidenum">
              <a:rPr lang="it-IT" smtClean="0"/>
              <a:pPr/>
              <a:t>‹N›</a:t>
            </a:fld>
            <a:endParaRPr lang="it-IT"/>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it-IT"/>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it-IT"/>
              <a:t>Fare clic per modificare lo stile del titolo</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it-IT"/>
              <a:t>Fare clic per modificare lo stile del titolo</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Fare clic sull'icona per inserire un'immagine</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Date Placeholder 4"/>
          <p:cNvSpPr>
            <a:spLocks noGrp="1"/>
          </p:cNvSpPr>
          <p:nvPr>
            <p:ph type="dt" sz="half" idx="10"/>
          </p:nvPr>
        </p:nvSpPr>
        <p:spPr/>
        <p:txBody>
          <a:bodyPr/>
          <a:lstStyle/>
          <a:p>
            <a:fld id="{7F49D355-16BD-4E45-BD9A-5EA878CF7CBD}" type="datetimeFigureOut">
              <a:rPr lang="it-IT" smtClean="0"/>
              <a:pPr/>
              <a:t>16/10/2020</a:t>
            </a:fld>
            <a:endParaRPr lang="it-IT"/>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it-IT"/>
          </a:p>
        </p:txBody>
      </p:sp>
      <p:sp>
        <p:nvSpPr>
          <p:cNvPr id="7" name="Slide Number Placeholder 6"/>
          <p:cNvSpPr>
            <a:spLocks noGrp="1"/>
          </p:cNvSpPr>
          <p:nvPr>
            <p:ph type="sldNum" sz="quarter" idx="12"/>
          </p:nvPr>
        </p:nvSpPr>
        <p:spPr/>
        <p:txBody>
          <a:bodyPr/>
          <a:lstStyle/>
          <a:p>
            <a:fld id="{E7A41E1B-4F70-4964-A407-84C68BE8251C}" type="slidenum">
              <a:rPr lang="it-IT" smtClean="0"/>
              <a:pPr/>
              <a:t>‹N›</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9E6D2"/>
        </a:solidFill>
        <a:effectLst/>
      </p:bgPr>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it-IT"/>
              <a:t>Fare clic per modificare lo stile del titolo</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7F49D355-16BD-4E45-BD9A-5EA878CF7CBD}" type="datetimeFigureOut">
              <a:rPr lang="it-IT" smtClean="0"/>
              <a:pPr/>
              <a:t>16/10/2020</a:t>
            </a:fld>
            <a:endParaRPr lang="it-IT"/>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it-IT"/>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E7A41E1B-4F70-4964-A407-84C68BE8251C}" type="slidenum">
              <a:rPr lang="it-IT" smtClean="0"/>
              <a:pPr/>
              <a:t>‹N›</a:t>
            </a:fld>
            <a:endParaRPr lang="it-IT"/>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microsoft.com/office/2007/relationships/hdphoto" Target="../media/hdphoto3.wdp"/><Relationship Id="rId7" Type="http://schemas.openxmlformats.org/officeDocument/2006/relationships/image" Target="../media/image13.jp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jp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BC0FE56-777F-4FA3-AD37-CA81D10724AD}"/>
              </a:ext>
            </a:extLst>
          </p:cNvPr>
          <p:cNvSpPr>
            <a:spLocks noGrp="1"/>
          </p:cNvSpPr>
          <p:nvPr>
            <p:ph type="ctrTitle"/>
          </p:nvPr>
        </p:nvSpPr>
        <p:spPr>
          <a:xfrm>
            <a:off x="1716390" y="836712"/>
            <a:ext cx="5711219" cy="2771509"/>
          </a:xfrm>
        </p:spPr>
        <p:txBody>
          <a:bodyPr>
            <a:noAutofit/>
          </a:bodyPr>
          <a:lstStyle/>
          <a:p>
            <a:pPr algn="ctr"/>
            <a:r>
              <a:rPr lang="it-IT" sz="6000" dirty="0">
                <a:solidFill>
                  <a:srgbClr val="00B050"/>
                </a:solidFill>
                <a:latin typeface="Waltograph" panose="03080602000000000000" pitchFamily="66" charset="0"/>
              </a:rPr>
              <a:t>WALT  DISNEY</a:t>
            </a:r>
            <a:br>
              <a:rPr lang="it-IT" sz="6000" dirty="0">
                <a:solidFill>
                  <a:srgbClr val="00B050"/>
                </a:solidFill>
                <a:latin typeface="+mj-lt"/>
              </a:rPr>
            </a:br>
            <a:r>
              <a:rPr lang="it-IT" sz="6000" dirty="0">
                <a:solidFill>
                  <a:srgbClr val="00B050"/>
                </a:solidFill>
                <a:latin typeface="+mj-lt"/>
              </a:rPr>
              <a:t>E</a:t>
            </a:r>
            <a:br>
              <a:rPr lang="it-IT" sz="6000" dirty="0">
                <a:solidFill>
                  <a:srgbClr val="00B050"/>
                </a:solidFill>
                <a:latin typeface="+mj-lt"/>
              </a:rPr>
            </a:br>
            <a:r>
              <a:rPr lang="it-IT" sz="6000" dirty="0">
                <a:solidFill>
                  <a:srgbClr val="00B050"/>
                </a:solidFill>
              </a:rPr>
              <a:t>LA DISLESSIA</a:t>
            </a:r>
            <a:endParaRPr lang="it-IT" sz="6000" dirty="0"/>
          </a:p>
        </p:txBody>
      </p:sp>
      <p:pic>
        <p:nvPicPr>
          <p:cNvPr id="5" name="Immagine 4">
            <a:extLst>
              <a:ext uri="{FF2B5EF4-FFF2-40B4-BE49-F238E27FC236}">
                <a16:creationId xmlns:a16="http://schemas.microsoft.com/office/drawing/2014/main" id="{2CC04290-0008-4C45-B0DC-F9CB64C77957}"/>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6183" b="94624" l="17313" r="68806">
                        <a14:foregroundMark x1="57910" y1="16398" x2="59552" y2="10484"/>
                        <a14:foregroundMark x1="57612" y1="33065" x2="60000" y2="24194"/>
                        <a14:foregroundMark x1="52239" y1="31989" x2="65224" y2="40054"/>
                        <a14:foregroundMark x1="65224" y1="40054" x2="66567" y2="39516"/>
                        <a14:foregroundMark x1="51642" y1="32796" x2="56418" y2="49462"/>
                        <a14:foregroundMark x1="51442" y1="21007" x2="52687" y2="21237"/>
                        <a14:foregroundMark x1="46866" y1="20161" x2="51432" y2="21005"/>
                        <a14:foregroundMark x1="58806" y1="9409" x2="59851" y2="6183"/>
                        <a14:foregroundMark x1="37612" y1="59409" x2="40000" y2="55376"/>
                        <a14:foregroundMark x1="61194" y1="71774" x2="61194" y2="63978"/>
                        <a14:foregroundMark x1="49552" y1="63172" x2="53582" y2="59677"/>
                        <a14:foregroundMark x1="45224" y1="87366" x2="50299" y2="87634"/>
                        <a14:foregroundMark x1="44030" y1="87634" x2="46269" y2="82258"/>
                        <a14:foregroundMark x1="62090" y1="75000" x2="62090" y2="73118"/>
                        <a14:foregroundMark x1="52687" y1="24462" x2="57761" y2="19892"/>
                        <a14:foregroundMark x1="43134" y1="95161" x2="51791" y2="93280"/>
                        <a14:foregroundMark x1="17620" y1="63906" x2="18124" y2="65558"/>
                        <a14:foregroundMark x1="17500" y1="63514" x2="17290" y2="62826"/>
                        <a14:foregroundMark x1="25672" y1="67204" x2="20000" y2="72849"/>
                        <a14:foregroundMark x1="20000" y1="72849" x2="18657" y2="61290"/>
                        <a14:foregroundMark x1="18657" y1="61290" x2="23284" y2="53495"/>
                        <a14:foregroundMark x1="23284" y1="53495" x2="29701" y2="53226"/>
                        <a14:foregroundMark x1="29701" y1="53226" x2="33881" y2="55376"/>
                        <a14:foregroundMark x1="19701" y1="70161" x2="19104" y2="61559"/>
                        <a14:foregroundMark x1="18358" y1="62634" x2="18507" y2="69355"/>
                        <a14:foregroundMark x1="17612" y1="67204" x2="19104" y2="62366"/>
                        <a14:foregroundMark x1="32836" y1="55645" x2="33881" y2="56452"/>
                        <a14:foregroundMark x1="68507" y1="30376" x2="68507" y2="30376"/>
                        <a14:backgroundMark x1="66716" y1="22849" x2="70149" y2="9140"/>
                        <a14:backgroundMark x1="61045" y1="52151" x2="60597" y2="49194"/>
                        <a14:backgroundMark x1="55522" y1="74462" x2="57463" y2="67473"/>
                        <a14:backgroundMark x1="51343" y1="21505" x2="51493" y2="20699"/>
                        <a14:backgroundMark x1="58209" y1="60753" x2="57164" y2="59409"/>
                        <a14:backgroundMark x1="55522" y1="53495" x2="55224" y2="52688"/>
                        <a14:backgroundMark x1="42239" y1="60753" x2="44328" y2="54301"/>
                        <a14:backgroundMark x1="48806" y1="48656" x2="48806" y2="48656"/>
                        <a14:backgroundMark x1="60000" y1="47849" x2="60000" y2="47849"/>
                        <a14:backgroundMark x1="24478" y1="65054" x2="27015" y2="58333"/>
                        <a14:backgroundMark x1="20942" y1="64554" x2="23665" y2="57295"/>
                        <a14:backgroundMark x1="20975" y1="66043" x2="21358" y2="66435"/>
                        <a14:backgroundMark x1="19484" y1="62554" x2="19592" y2="62223"/>
                        <a14:backgroundMark x1="19254" y1="73925" x2="18477" y2="69925"/>
                        <a14:backgroundMark x1="18577" y1="58690" x2="20299" y2="53226"/>
                        <a14:backgroundMark x1="18319" y1="59507" x2="18438" y2="59128"/>
                        <a14:backgroundMark x1="17310" y1="62710" x2="18184" y2="59937"/>
                        <a14:backgroundMark x1="24785" y1="49186" x2="26269" y2="47849"/>
                        <a14:backgroundMark x1="24184" y1="49727" x2="24284" y2="49637"/>
                        <a14:backgroundMark x1="20299" y1="53226" x2="23855" y2="50024"/>
                        <a14:backgroundMark x1="30799" y1="50074" x2="31011" y2="50178"/>
                        <a14:backgroundMark x1="26269" y1="47849" x2="29466" y2="49419"/>
                        <a14:backgroundMark x1="24718" y1="57251" x2="21642" y2="60215"/>
                        <a14:backgroundMark x1="24866" y1="49612" x2="25075" y2="48925"/>
                        <a14:backgroundMark x1="21642" y1="60215" x2="22515" y2="57344"/>
                        <a14:backgroundMark x1="25075" y1="48925" x2="25405" y2="49590"/>
                        <a14:backgroundMark x1="25522" y1="58065" x2="26023" y2="57197"/>
                        <a14:backgroundMark x1="17657" y1="62685" x2="17463" y2="61022"/>
                        <a14:backgroundMark x1="17504" y1="62696" x2="17463" y2="62366"/>
                        <a14:backgroundMark x1="17240" y1="62715" x2="17164" y2="59140"/>
                        <a14:backgroundMark x1="69254" y1="95430" x2="69254" y2="95430"/>
                      </a14:backgroundRemoval>
                    </a14:imgEffect>
                  </a14:imgLayer>
                </a14:imgProps>
              </a:ext>
              <a:ext uri="{28A0092B-C50C-407E-A947-70E740481C1C}">
                <a14:useLocalDpi xmlns:a14="http://schemas.microsoft.com/office/drawing/2010/main" val="0"/>
              </a:ext>
            </a:extLst>
          </a:blip>
          <a:srcRect l="16783" r="25146"/>
          <a:stretch/>
        </p:blipFill>
        <p:spPr>
          <a:xfrm>
            <a:off x="0" y="4448557"/>
            <a:ext cx="2520000" cy="2409443"/>
          </a:xfrm>
          <a:prstGeom prst="rect">
            <a:avLst/>
          </a:prstGeom>
        </p:spPr>
      </p:pic>
    </p:spTree>
    <p:extLst>
      <p:ext uri="{BB962C8B-B14F-4D97-AF65-F5344CB8AC3E}">
        <p14:creationId xmlns:p14="http://schemas.microsoft.com/office/powerpoint/2010/main" val="19110096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44D71AD-BDBB-4E54-B69A-AA66CBDB8783}"/>
              </a:ext>
            </a:extLst>
          </p:cNvPr>
          <p:cNvSpPr>
            <a:spLocks noGrp="1"/>
          </p:cNvSpPr>
          <p:nvPr>
            <p:ph type="title"/>
          </p:nvPr>
        </p:nvSpPr>
        <p:spPr>
          <a:xfrm>
            <a:off x="785786" y="714356"/>
            <a:ext cx="7080663" cy="677593"/>
          </a:xfrm>
        </p:spPr>
        <p:txBody>
          <a:bodyPr>
            <a:noAutofit/>
          </a:bodyPr>
          <a:lstStyle/>
          <a:p>
            <a:pPr lvl="0" algn="ctr">
              <a:spcBef>
                <a:spcPts val="1000"/>
              </a:spcBef>
            </a:pPr>
            <a:r>
              <a:rPr lang="it-IT" sz="4000" dirty="0">
                <a:solidFill>
                  <a:srgbClr val="00B050"/>
                </a:solidFill>
                <a:ea typeface="+mn-ea"/>
                <a:cs typeface="+mn-cs"/>
              </a:rPr>
              <a:t>LA STORIA……..</a:t>
            </a:r>
            <a:endParaRPr lang="it-IT" sz="4000" dirty="0">
              <a:solidFill>
                <a:srgbClr val="00B050"/>
              </a:solidFill>
            </a:endParaRPr>
          </a:p>
        </p:txBody>
      </p:sp>
      <p:sp>
        <p:nvSpPr>
          <p:cNvPr id="3" name="Segnaposto contenuto 2">
            <a:extLst>
              <a:ext uri="{FF2B5EF4-FFF2-40B4-BE49-F238E27FC236}">
                <a16:creationId xmlns:a16="http://schemas.microsoft.com/office/drawing/2014/main" id="{D9D7EAD3-41A5-4112-9E89-8ED60DA5670C}"/>
              </a:ext>
            </a:extLst>
          </p:cNvPr>
          <p:cNvSpPr>
            <a:spLocks noGrp="1"/>
          </p:cNvSpPr>
          <p:nvPr>
            <p:ph idx="1"/>
          </p:nvPr>
        </p:nvSpPr>
        <p:spPr>
          <a:xfrm>
            <a:off x="539552" y="1428736"/>
            <a:ext cx="8064896" cy="4890772"/>
          </a:xfrm>
        </p:spPr>
        <p:txBody>
          <a:bodyPr>
            <a:noAutofit/>
          </a:bodyPr>
          <a:lstStyle/>
          <a:p>
            <a:pPr marL="68580" indent="0" fontAlgn="base">
              <a:buNone/>
            </a:pPr>
            <a:r>
              <a:rPr lang="it-IT" altLang="it-IT" sz="2400" b="1" dirty="0">
                <a:latin typeface="Waltograph" panose="03080602000000000000" pitchFamily="66" charset="0"/>
              </a:rPr>
              <a:t>Walt Disney</a:t>
            </a:r>
            <a:r>
              <a:rPr lang="it-IT" altLang="it-IT" sz="2400" dirty="0"/>
              <a:t>, all'anagrafe Walter Elias Disney è stato un animatore, imprenditore, disegnatore, cineasta, doppiatore e produttore cinematografico statunitense</a:t>
            </a:r>
            <a:r>
              <a:rPr lang="it-IT" altLang="it-IT" dirty="0"/>
              <a:t>. N</a:t>
            </a:r>
            <a:r>
              <a:rPr lang="it-IT" dirty="0"/>
              <a:t>ato a Chicago nel 1901, Walt era il quarto di cinque figli di Flora Call ed Elias Disney. Il padre era di discendenza irlandese e canadese, la madre di discendenza tedesca.</a:t>
            </a:r>
            <a:endParaRPr lang="it-IT" sz="2600" dirty="0"/>
          </a:p>
          <a:p>
            <a:pPr marL="68580" indent="0">
              <a:buNone/>
            </a:pPr>
            <a:endParaRPr lang="it-IT" sz="2600" dirty="0">
              <a:ea typeface="Times New Roman"/>
              <a:cs typeface="Times New Roman"/>
            </a:endParaRPr>
          </a:p>
        </p:txBody>
      </p:sp>
      <p:sp>
        <p:nvSpPr>
          <p:cNvPr id="5" name="Segnaposto contenuto 2">
            <a:extLst>
              <a:ext uri="{FF2B5EF4-FFF2-40B4-BE49-F238E27FC236}">
                <a16:creationId xmlns:a16="http://schemas.microsoft.com/office/drawing/2014/main" id="{64A05BD1-2222-470C-A6EE-6E6AF8F6E2E3}"/>
              </a:ext>
            </a:extLst>
          </p:cNvPr>
          <p:cNvSpPr txBox="1">
            <a:spLocks/>
          </p:cNvSpPr>
          <p:nvPr/>
        </p:nvSpPr>
        <p:spPr>
          <a:xfrm>
            <a:off x="810491" y="4665663"/>
            <a:ext cx="7080664" cy="165384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lvl="0" indent="-514350">
              <a:buFont typeface="+mj-lt"/>
              <a:buAutoNum type="arabicPeriod"/>
            </a:pPr>
            <a:endParaRPr lang="it-IT" dirty="0"/>
          </a:p>
        </p:txBody>
      </p:sp>
      <p:pic>
        <p:nvPicPr>
          <p:cNvPr id="6" name="Immagine 5"/>
          <p:cNvPicPr>
            <a:picLocks noChangeAspect="1"/>
          </p:cNvPicPr>
          <p:nvPr/>
        </p:nvPicPr>
        <p:blipFill>
          <a:blip r:embed="rId2">
            <a:extLst>
              <a:ext uri="{28A0092B-C50C-407E-A947-70E740481C1C}">
                <a14:useLocalDpi xmlns:a14="http://schemas.microsoft.com/office/drawing/2010/main" val="0"/>
              </a:ext>
            </a:extLst>
          </a:blip>
          <a:srcRect l="646" r="646"/>
          <a:stretch/>
        </p:blipFill>
        <p:spPr>
          <a:xfrm>
            <a:off x="5410022" y="4204758"/>
            <a:ext cx="2923488" cy="1981797"/>
          </a:xfrm>
          <a:prstGeom prst="rect">
            <a:avLst/>
          </a:prstGeom>
        </p:spPr>
      </p:pic>
    </p:spTree>
    <p:extLst>
      <p:ext uri="{BB962C8B-B14F-4D97-AF65-F5344CB8AC3E}">
        <p14:creationId xmlns:p14="http://schemas.microsoft.com/office/powerpoint/2010/main" val="4387025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44D71AD-BDBB-4E54-B69A-AA66CBDB8783}"/>
              </a:ext>
            </a:extLst>
          </p:cNvPr>
          <p:cNvSpPr>
            <a:spLocks noGrp="1"/>
          </p:cNvSpPr>
          <p:nvPr>
            <p:ph type="title"/>
          </p:nvPr>
        </p:nvSpPr>
        <p:spPr>
          <a:xfrm>
            <a:off x="785786" y="714356"/>
            <a:ext cx="7080663" cy="677593"/>
          </a:xfrm>
        </p:spPr>
        <p:txBody>
          <a:bodyPr>
            <a:noAutofit/>
          </a:bodyPr>
          <a:lstStyle/>
          <a:p>
            <a:pPr lvl="0" algn="ctr">
              <a:spcBef>
                <a:spcPts val="1000"/>
              </a:spcBef>
            </a:pPr>
            <a:r>
              <a:rPr lang="it-IT" dirty="0">
                <a:solidFill>
                  <a:srgbClr val="00B050"/>
                </a:solidFill>
                <a:ea typeface="+mn-ea"/>
                <a:cs typeface="+mn-cs"/>
              </a:rPr>
              <a:t>……..</a:t>
            </a:r>
            <a:r>
              <a:rPr lang="it-IT" sz="4000" dirty="0">
                <a:solidFill>
                  <a:srgbClr val="00B050"/>
                </a:solidFill>
                <a:ea typeface="+mn-ea"/>
                <a:cs typeface="+mn-cs"/>
              </a:rPr>
              <a:t>DI </a:t>
            </a:r>
            <a:r>
              <a:rPr lang="it-IT" dirty="0">
                <a:solidFill>
                  <a:srgbClr val="00B050"/>
                </a:solidFill>
                <a:latin typeface="Waltograph" panose="03080602000000000000" pitchFamily="66" charset="0"/>
                <a:ea typeface="+mn-ea"/>
                <a:cs typeface="+mn-cs"/>
              </a:rPr>
              <a:t>WALT  DISNEY</a:t>
            </a:r>
            <a:endParaRPr lang="it-IT" sz="4000" dirty="0">
              <a:solidFill>
                <a:srgbClr val="00B050"/>
              </a:solidFill>
              <a:latin typeface="Waltograph" panose="03080602000000000000" pitchFamily="66" charset="0"/>
            </a:endParaRPr>
          </a:p>
        </p:txBody>
      </p:sp>
      <p:sp>
        <p:nvSpPr>
          <p:cNvPr id="3" name="Segnaposto contenuto 2">
            <a:extLst>
              <a:ext uri="{FF2B5EF4-FFF2-40B4-BE49-F238E27FC236}">
                <a16:creationId xmlns:a16="http://schemas.microsoft.com/office/drawing/2014/main" id="{D9D7EAD3-41A5-4112-9E89-8ED60DA5670C}"/>
              </a:ext>
            </a:extLst>
          </p:cNvPr>
          <p:cNvSpPr>
            <a:spLocks noGrp="1"/>
          </p:cNvSpPr>
          <p:nvPr>
            <p:ph idx="1"/>
          </p:nvPr>
        </p:nvSpPr>
        <p:spPr>
          <a:xfrm>
            <a:off x="539552" y="1428736"/>
            <a:ext cx="8064896" cy="4890772"/>
          </a:xfrm>
        </p:spPr>
        <p:txBody>
          <a:bodyPr>
            <a:noAutofit/>
          </a:bodyPr>
          <a:lstStyle/>
          <a:p>
            <a:pPr marL="68580" indent="0">
              <a:buNone/>
            </a:pPr>
            <a:r>
              <a:rPr lang="it-IT" dirty="0"/>
              <a:t>Walt cominciò a frequentare la scuola elementare di </a:t>
            </a:r>
            <a:r>
              <a:rPr lang="it-IT" dirty="0" err="1"/>
              <a:t>Marceline</a:t>
            </a:r>
            <a:r>
              <a:rPr lang="it-IT" dirty="0"/>
              <a:t> solo all’età di otto anni, in modo da andarci con la sorella. A causa dei suoi problemi di dislessia abbandonò però gli studi a 16 anni.</a:t>
            </a:r>
            <a:r>
              <a:rPr lang="it-IT" dirty="0">
                <a:cs typeface="Times New Roman"/>
              </a:rPr>
              <a:t> </a:t>
            </a:r>
            <a:r>
              <a:rPr lang="it-IT" dirty="0">
                <a:ea typeface="Times New Roman"/>
                <a:cs typeface="Times New Roman"/>
              </a:rPr>
              <a:t>Nonostante questo disturbo neurologico, che rende incapaci di leggere e comprendere un intero scritto pur comprendendo ogni singola parola, </a:t>
            </a:r>
            <a:r>
              <a:rPr lang="it-IT" b="1" dirty="0">
                <a:latin typeface="Waltograph" panose="03080602000000000000" pitchFamily="66" charset="0"/>
                <a:ea typeface="Times New Roman"/>
                <a:cs typeface="Times New Roman"/>
              </a:rPr>
              <a:t>Disney</a:t>
            </a:r>
            <a:r>
              <a:rPr lang="it-IT" dirty="0">
                <a:ea typeface="Times New Roman"/>
                <a:cs typeface="Times New Roman"/>
              </a:rPr>
              <a:t> ha creato molti dei più famosi personaggi dei cartoni animati del mondo; uno di questi, Topolino, considerato da molti il suo alter ego.</a:t>
            </a:r>
          </a:p>
          <a:p>
            <a:pPr marL="68580" indent="0">
              <a:buNone/>
            </a:pPr>
            <a:endParaRPr lang="it-IT" sz="2600" dirty="0">
              <a:ea typeface="Times New Roman"/>
              <a:cs typeface="Times New Roman"/>
            </a:endParaRPr>
          </a:p>
        </p:txBody>
      </p:sp>
      <p:sp>
        <p:nvSpPr>
          <p:cNvPr id="4" name="Titolo 1">
            <a:extLst>
              <a:ext uri="{FF2B5EF4-FFF2-40B4-BE49-F238E27FC236}">
                <a16:creationId xmlns:a16="http://schemas.microsoft.com/office/drawing/2014/main" id="{2D4C72A6-3BCD-43C3-ACE4-B722AEAB30AC}"/>
              </a:ext>
            </a:extLst>
          </p:cNvPr>
          <p:cNvSpPr txBox="1">
            <a:spLocks/>
          </p:cNvSpPr>
          <p:nvPr/>
        </p:nvSpPr>
        <p:spPr>
          <a:xfrm>
            <a:off x="810491" y="3172542"/>
            <a:ext cx="7080664" cy="115194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514350" indent="-514350">
              <a:buFont typeface="+mj-lt"/>
              <a:buAutoNum type="arabicPeriod"/>
            </a:pPr>
            <a:endParaRPr lang="it-IT" sz="3200" dirty="0"/>
          </a:p>
        </p:txBody>
      </p:sp>
      <p:sp>
        <p:nvSpPr>
          <p:cNvPr id="5" name="Segnaposto contenuto 2">
            <a:extLst>
              <a:ext uri="{FF2B5EF4-FFF2-40B4-BE49-F238E27FC236}">
                <a16:creationId xmlns:a16="http://schemas.microsoft.com/office/drawing/2014/main" id="{64A05BD1-2222-470C-A6EE-6E6AF8F6E2E3}"/>
              </a:ext>
            </a:extLst>
          </p:cNvPr>
          <p:cNvSpPr txBox="1">
            <a:spLocks/>
          </p:cNvSpPr>
          <p:nvPr/>
        </p:nvSpPr>
        <p:spPr>
          <a:xfrm>
            <a:off x="810491" y="4665663"/>
            <a:ext cx="7080664" cy="165384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lvl="0" indent="-514350">
              <a:buFont typeface="+mj-lt"/>
              <a:buAutoNum type="arabicPeriod"/>
            </a:pPr>
            <a:endParaRPr lang="it-IT" dirty="0"/>
          </a:p>
        </p:txBody>
      </p:sp>
      <p:pic>
        <p:nvPicPr>
          <p:cNvPr id="6" name="Immagine 5"/>
          <p:cNvPicPr>
            <a:picLocks noChangeAspect="1"/>
          </p:cNvPicPr>
          <p:nvPr/>
        </p:nvPicPr>
        <p:blipFill rotWithShape="1">
          <a:blip r:embed="rId2" cstate="print">
            <a:extLst>
              <a:ext uri="{28A0092B-C50C-407E-A947-70E740481C1C}">
                <a14:useLocalDpi xmlns:a14="http://schemas.microsoft.com/office/drawing/2010/main" val="0"/>
              </a:ext>
            </a:extLst>
          </a:blip>
          <a:stretch/>
        </p:blipFill>
        <p:spPr>
          <a:xfrm>
            <a:off x="7308304" y="4665663"/>
            <a:ext cx="1440000" cy="1902227"/>
          </a:xfrm>
          <a:prstGeom prst="rect">
            <a:avLst/>
          </a:prstGeom>
        </p:spPr>
      </p:pic>
    </p:spTree>
    <p:extLst>
      <p:ext uri="{BB962C8B-B14F-4D97-AF65-F5344CB8AC3E}">
        <p14:creationId xmlns:p14="http://schemas.microsoft.com/office/powerpoint/2010/main" val="28339335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44D71AD-BDBB-4E54-B69A-AA66CBDB8783}"/>
              </a:ext>
            </a:extLst>
          </p:cNvPr>
          <p:cNvSpPr>
            <a:spLocks noGrp="1"/>
          </p:cNvSpPr>
          <p:nvPr>
            <p:ph type="title"/>
          </p:nvPr>
        </p:nvSpPr>
        <p:spPr>
          <a:xfrm>
            <a:off x="785786" y="714356"/>
            <a:ext cx="7080663" cy="677593"/>
          </a:xfrm>
        </p:spPr>
        <p:txBody>
          <a:bodyPr>
            <a:noAutofit/>
          </a:bodyPr>
          <a:lstStyle/>
          <a:p>
            <a:pPr lvl="0" algn="ctr">
              <a:spcBef>
                <a:spcPts val="1000"/>
              </a:spcBef>
            </a:pPr>
            <a:r>
              <a:rPr lang="it-IT" sz="4000" dirty="0">
                <a:solidFill>
                  <a:srgbClr val="00B050"/>
                </a:solidFill>
              </a:rPr>
              <a:t>MICKEY MOUSE</a:t>
            </a:r>
          </a:p>
        </p:txBody>
      </p:sp>
      <p:sp>
        <p:nvSpPr>
          <p:cNvPr id="3" name="Segnaposto contenuto 2">
            <a:extLst>
              <a:ext uri="{FF2B5EF4-FFF2-40B4-BE49-F238E27FC236}">
                <a16:creationId xmlns:a16="http://schemas.microsoft.com/office/drawing/2014/main" id="{D9D7EAD3-41A5-4112-9E89-8ED60DA5670C}"/>
              </a:ext>
            </a:extLst>
          </p:cNvPr>
          <p:cNvSpPr>
            <a:spLocks noGrp="1"/>
          </p:cNvSpPr>
          <p:nvPr>
            <p:ph idx="1"/>
          </p:nvPr>
        </p:nvSpPr>
        <p:spPr>
          <a:xfrm>
            <a:off x="539552" y="1428736"/>
            <a:ext cx="8064896" cy="5312632"/>
          </a:xfrm>
        </p:spPr>
        <p:txBody>
          <a:bodyPr>
            <a:noAutofit/>
          </a:bodyPr>
          <a:lstStyle/>
          <a:p>
            <a:pPr marL="68580" indent="0" fontAlgn="base">
              <a:buNone/>
            </a:pPr>
            <a:r>
              <a:rPr lang="it-IT" altLang="it-IT" dirty="0"/>
              <a:t>Walt scoprì il suo talento del tutto casualmente, mentre svolgeva l’attività di ritagliatore di immagini presso una nota società che si occupava di animazione. Walt infatti aveva intuito che se fosse riuscito a far muovere quei semplici pezzetti di carta avrebbe rivoluzionato l’intera industria dell’animazione!</a:t>
            </a:r>
          </a:p>
          <a:p>
            <a:pPr marL="68580" indent="0" fontAlgn="base">
              <a:buNone/>
            </a:pPr>
            <a:r>
              <a:rPr lang="it-IT" altLang="it-IT" dirty="0"/>
              <a:t>E così fu…</a:t>
            </a:r>
          </a:p>
          <a:p>
            <a:pPr marL="68580" indent="0" fontAlgn="base">
              <a:buNone/>
            </a:pPr>
            <a:r>
              <a:rPr lang="it-IT" altLang="it-IT" dirty="0"/>
              <a:t>Lo ricordiamo tutti come l’inventore di Topolino – Mickey Mouse.</a:t>
            </a:r>
          </a:p>
        </p:txBody>
      </p:sp>
      <p:pic>
        <p:nvPicPr>
          <p:cNvPr id="4" name="Immagine 3"/>
          <p:cNvPicPr>
            <a:picLocks noChangeAspect="1"/>
          </p:cNvPicPr>
          <p:nvPr/>
        </p:nvPicPr>
        <p:blipFill rotWithShape="1">
          <a:blip r:embed="rId2" cstate="print">
            <a:extLst>
              <a:ext uri="{BEBA8EAE-BF5A-486C-A8C5-ECC9F3942E4B}">
                <a14:imgProps xmlns:a14="http://schemas.microsoft.com/office/drawing/2010/main">
                  <a14:imgLayer r:embed="rId3">
                    <a14:imgEffect>
                      <a14:backgroundRemoval t="12846" b="98221" l="10000" r="90000">
                        <a14:foregroundMark x1="52667" y1="14822" x2="52667" y2="14822"/>
                        <a14:foregroundMark x1="52667" y1="14822" x2="52667" y2="14822"/>
                        <a14:foregroundMark x1="66556" y1="15415" x2="66556" y2="15415"/>
                        <a14:foregroundMark x1="66000" y1="13834" x2="66000" y2="13834"/>
                        <a14:foregroundMark x1="42889" y1="17391" x2="42889" y2="17391"/>
                        <a14:foregroundMark x1="43111" y1="17391" x2="43111" y2="17391"/>
                        <a14:foregroundMark x1="43111" y1="17391" x2="43111" y2="17391"/>
                        <a14:foregroundMark x1="42889" y1="16798" x2="42889" y2="16798"/>
                        <a14:foregroundMark x1="42889" y1="15810" x2="42889" y2="15810"/>
                        <a14:foregroundMark x1="42333" y1="15415" x2="42333" y2="15415"/>
                        <a14:foregroundMark x1="52667" y1="14427" x2="52667" y2="14427"/>
                        <a14:foregroundMark x1="52889" y1="14427" x2="52889" y2="14427"/>
                        <a14:foregroundMark x1="52889" y1="14427" x2="52889" y2="14427"/>
                        <a14:foregroundMark x1="51778" y1="14427" x2="51778" y2="14427"/>
                        <a14:foregroundMark x1="51778" y1="14427" x2="51778" y2="14427"/>
                        <a14:foregroundMark x1="52111" y1="14427" x2="52889" y2="18379"/>
                        <a14:foregroundMark x1="52889" y1="18379" x2="52667" y2="12846"/>
                        <a14:foregroundMark x1="65778" y1="12846" x2="67444" y2="14427"/>
                        <a14:foregroundMark x1="35889" y1="88340" x2="54333" y2="89328"/>
                        <a14:foregroundMark x1="45152" y1="94241" x2="46051" y2="94991"/>
                        <a14:foregroundMark x1="43941" y1="93232" x2="44866" y2="94003"/>
                        <a14:foregroundMark x1="44000" y1="93281" x2="43988" y2="93271"/>
                        <a14:foregroundMark x1="40889" y1="96245" x2="41963" y2="96320"/>
                        <a14:backgroundMark x1="48444" y1="98814" x2="48444" y2="98814"/>
                        <a14:backgroundMark x1="48444" y1="98221" x2="48444" y2="98221"/>
                        <a14:backgroundMark x1="48444" y1="98221" x2="48444" y2="97826"/>
                        <a14:backgroundMark x1="49889" y1="97826" x2="49556" y2="96245"/>
                        <a14:backgroundMark x1="48667" y1="98221" x2="48667" y2="98221"/>
                        <a14:backgroundMark x1="48667" y1="98221" x2="48667" y2="98221"/>
                        <a14:backgroundMark x1="48667" y1="98221" x2="48667" y2="98221"/>
                        <a14:backgroundMark x1="49000" y1="96838" x2="49000" y2="96838"/>
                        <a14:backgroundMark x1="49000" y1="96838" x2="49000" y2="96838"/>
                        <a14:backgroundMark x1="46222" y1="97826" x2="46222" y2="97826"/>
                        <a14:backgroundMark x1="46222" y1="97826" x2="46222" y2="97826"/>
                        <a14:backgroundMark x1="45667" y1="97826" x2="45667" y2="97826"/>
                        <a14:backgroundMark x1="45667" y1="97826" x2="45667" y2="97826"/>
                        <a14:backgroundMark x1="45667" y1="97826" x2="45667" y2="97826"/>
                        <a14:backgroundMark x1="45667" y1="97233" x2="45667" y2="97233"/>
                        <a14:backgroundMark x1="45667" y1="97233" x2="45667" y2="97233"/>
                        <a14:backgroundMark x1="45667" y1="97233" x2="45667" y2="97233"/>
                        <a14:backgroundMark x1="45667" y1="97233" x2="45667" y2="97233"/>
                        <a14:backgroundMark x1="45667" y1="97233" x2="45667" y2="97233"/>
                        <a14:backgroundMark x1="45667" y1="97233" x2="45667" y2="97233"/>
                        <a14:backgroundMark x1="45889" y1="96245" x2="45889" y2="96245"/>
                        <a14:backgroundMark x1="45889" y1="96245" x2="45889" y2="96245"/>
                        <a14:backgroundMark x1="45889" y1="96245" x2="45889" y2="96245"/>
                        <a14:backgroundMark x1="45889" y1="96245" x2="46444" y2="97233"/>
                        <a14:backgroundMark x1="43111" y1="99209" x2="43444" y2="95850"/>
                        <a14:backgroundMark x1="42333" y1="98814" x2="42556" y2="97826"/>
                        <a14:backgroundMark x1="42000" y1="99209" x2="43444" y2="97233"/>
                        <a14:backgroundMark x1="42889" y1="98221" x2="43667" y2="97826"/>
                        <a14:backgroundMark x1="43444" y1="97826" x2="47889" y2="97826"/>
                        <a14:backgroundMark x1="41778" y1="96838" x2="44222" y2="96838"/>
                      </a14:backgroundRemoval>
                    </a14:imgEffect>
                  </a14:imgLayer>
                </a14:imgProps>
              </a:ext>
              <a:ext uri="{28A0092B-C50C-407E-A947-70E740481C1C}">
                <a14:useLocalDpi xmlns:a14="http://schemas.microsoft.com/office/drawing/2010/main" val="0"/>
              </a:ext>
            </a:extLst>
          </a:blip>
          <a:srcRect l="18111" t="5707" r="23028" b="-2347"/>
          <a:stretch/>
        </p:blipFill>
        <p:spPr>
          <a:xfrm>
            <a:off x="6732239" y="5013176"/>
            <a:ext cx="1872209" cy="1728192"/>
          </a:xfrm>
          <a:prstGeom prst="rect">
            <a:avLst/>
          </a:prstGeom>
        </p:spPr>
      </p:pic>
    </p:spTree>
    <p:extLst>
      <p:ext uri="{BB962C8B-B14F-4D97-AF65-F5344CB8AC3E}">
        <p14:creationId xmlns:p14="http://schemas.microsoft.com/office/powerpoint/2010/main" val="3616455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44D71AD-BDBB-4E54-B69A-AA66CBDB8783}"/>
              </a:ext>
            </a:extLst>
          </p:cNvPr>
          <p:cNvSpPr>
            <a:spLocks noGrp="1"/>
          </p:cNvSpPr>
          <p:nvPr>
            <p:ph type="title"/>
          </p:nvPr>
        </p:nvSpPr>
        <p:spPr>
          <a:xfrm>
            <a:off x="785786" y="714356"/>
            <a:ext cx="7080663" cy="677593"/>
          </a:xfrm>
        </p:spPr>
        <p:txBody>
          <a:bodyPr>
            <a:noAutofit/>
          </a:bodyPr>
          <a:lstStyle/>
          <a:p>
            <a:pPr lvl="0" algn="ctr">
              <a:spcBef>
                <a:spcPts val="1000"/>
              </a:spcBef>
            </a:pPr>
            <a:r>
              <a:rPr lang="it-IT" sz="4000" dirty="0">
                <a:solidFill>
                  <a:srgbClr val="00B050"/>
                </a:solidFill>
                <a:ea typeface="+mn-ea"/>
                <a:cs typeface="+mn-cs"/>
              </a:rPr>
              <a:t>LE SUE CREAZIONI</a:t>
            </a:r>
            <a:endParaRPr lang="it-IT" sz="4000" dirty="0">
              <a:solidFill>
                <a:srgbClr val="00B050"/>
              </a:solidFill>
            </a:endParaRPr>
          </a:p>
        </p:txBody>
      </p:sp>
      <p:sp>
        <p:nvSpPr>
          <p:cNvPr id="3" name="Segnaposto contenuto 2">
            <a:extLst>
              <a:ext uri="{FF2B5EF4-FFF2-40B4-BE49-F238E27FC236}">
                <a16:creationId xmlns:a16="http://schemas.microsoft.com/office/drawing/2014/main" id="{D9D7EAD3-41A5-4112-9E89-8ED60DA5670C}"/>
              </a:ext>
            </a:extLst>
          </p:cNvPr>
          <p:cNvSpPr>
            <a:spLocks noGrp="1"/>
          </p:cNvSpPr>
          <p:nvPr>
            <p:ph idx="1"/>
          </p:nvPr>
        </p:nvSpPr>
        <p:spPr>
          <a:xfrm>
            <a:off x="611559" y="1428736"/>
            <a:ext cx="8107551" cy="4890772"/>
          </a:xfrm>
        </p:spPr>
        <p:txBody>
          <a:bodyPr>
            <a:noAutofit/>
          </a:bodyPr>
          <a:lstStyle/>
          <a:p>
            <a:pPr marL="68580" indent="0">
              <a:buNone/>
            </a:pPr>
            <a:r>
              <a:rPr lang="it-IT" b="0" i="0" dirty="0">
                <a:solidFill>
                  <a:srgbClr val="000000"/>
                </a:solidFill>
                <a:effectLst/>
              </a:rPr>
              <a:t>Annoverato tra i principali </a:t>
            </a:r>
            <a:r>
              <a:rPr lang="it-IT" dirty="0">
                <a:solidFill>
                  <a:srgbClr val="000000"/>
                </a:solidFill>
              </a:rPr>
              <a:t>cineasti</a:t>
            </a:r>
            <a:r>
              <a:rPr lang="it-IT" b="0" i="0" dirty="0">
                <a:solidFill>
                  <a:srgbClr val="000000"/>
                </a:solidFill>
                <a:effectLst/>
              </a:rPr>
              <a:t> del </a:t>
            </a:r>
            <a:r>
              <a:rPr lang="it-IT" dirty="0">
                <a:solidFill>
                  <a:srgbClr val="000000"/>
                </a:solidFill>
              </a:rPr>
              <a:t>XX secolo</a:t>
            </a:r>
            <a:r>
              <a:rPr lang="it-IT" b="0" i="0" dirty="0">
                <a:solidFill>
                  <a:srgbClr val="000000"/>
                </a:solidFill>
                <a:effectLst/>
              </a:rPr>
              <a:t> e riconosciuto come uno dei padri dei film d'animazione, ha inoltre creato </a:t>
            </a:r>
            <a:r>
              <a:rPr lang="it-IT" b="1" dirty="0">
                <a:solidFill>
                  <a:srgbClr val="000000"/>
                </a:solidFill>
                <a:latin typeface="Waltograph" panose="03080602000000000000" pitchFamily="66" charset="0"/>
              </a:rPr>
              <a:t>Disneyland</a:t>
            </a:r>
            <a:r>
              <a:rPr lang="it-IT" b="0" i="0" dirty="0">
                <a:solidFill>
                  <a:srgbClr val="000000"/>
                </a:solidFill>
                <a:effectLst/>
              </a:rPr>
              <a:t>, il primo di una serie di </a:t>
            </a:r>
            <a:r>
              <a:rPr lang="it-IT" dirty="0">
                <a:solidFill>
                  <a:srgbClr val="000000"/>
                </a:solidFill>
              </a:rPr>
              <a:t>parchi a tema</a:t>
            </a:r>
            <a:r>
              <a:rPr lang="it-IT" b="0" i="0" dirty="0">
                <a:solidFill>
                  <a:srgbClr val="000000"/>
                </a:solidFill>
                <a:effectLst/>
              </a:rPr>
              <a:t>; è altresì noto per la sua grande abilità nella narrazione di storie, come divo televisivo e uno dei grandi artisti del XX secolo nel campo dell'</a:t>
            </a:r>
            <a:r>
              <a:rPr lang="it-IT" dirty="0">
                <a:solidFill>
                  <a:srgbClr val="000000"/>
                </a:solidFill>
              </a:rPr>
              <a:t>intrattenimento</a:t>
            </a:r>
            <a:r>
              <a:rPr lang="it-IT" b="0" i="0" dirty="0">
                <a:solidFill>
                  <a:srgbClr val="000000"/>
                </a:solidFill>
                <a:effectLst/>
              </a:rPr>
              <a:t>.</a:t>
            </a:r>
            <a:endParaRPr lang="it-IT" altLang="it-IT" sz="3200" dirty="0">
              <a:solidFill>
                <a:srgbClr val="000000"/>
              </a:solidFill>
            </a:endParaRPr>
          </a:p>
        </p:txBody>
      </p:sp>
      <p:sp>
        <p:nvSpPr>
          <p:cNvPr id="5" name="Segnaposto contenuto 2">
            <a:extLst>
              <a:ext uri="{FF2B5EF4-FFF2-40B4-BE49-F238E27FC236}">
                <a16:creationId xmlns:a16="http://schemas.microsoft.com/office/drawing/2014/main" id="{64A05BD1-2222-470C-A6EE-6E6AF8F6E2E3}"/>
              </a:ext>
            </a:extLst>
          </p:cNvPr>
          <p:cNvSpPr txBox="1">
            <a:spLocks/>
          </p:cNvSpPr>
          <p:nvPr/>
        </p:nvSpPr>
        <p:spPr>
          <a:xfrm>
            <a:off x="810491" y="4665663"/>
            <a:ext cx="7080664" cy="165384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lvl="0" indent="-514350">
              <a:buFont typeface="+mj-lt"/>
              <a:buAutoNum type="arabicPeriod"/>
            </a:pPr>
            <a:endParaRPr lang="it-IT" dirty="0"/>
          </a:p>
        </p:txBody>
      </p:sp>
      <p:pic>
        <p:nvPicPr>
          <p:cNvPr id="6" name="Immagine 5"/>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5004048" y="4115623"/>
            <a:ext cx="3605372" cy="2028021"/>
          </a:xfrm>
          <a:prstGeom prst="rect">
            <a:avLst/>
          </a:prstGeom>
        </p:spPr>
      </p:pic>
    </p:spTree>
    <p:extLst>
      <p:ext uri="{BB962C8B-B14F-4D97-AF65-F5344CB8AC3E}">
        <p14:creationId xmlns:p14="http://schemas.microsoft.com/office/powerpoint/2010/main" val="28273932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44D71AD-BDBB-4E54-B69A-AA66CBDB8783}"/>
              </a:ext>
            </a:extLst>
          </p:cNvPr>
          <p:cNvSpPr>
            <a:spLocks noGrp="1"/>
          </p:cNvSpPr>
          <p:nvPr>
            <p:ph type="title"/>
          </p:nvPr>
        </p:nvSpPr>
        <p:spPr>
          <a:xfrm>
            <a:off x="785786" y="714356"/>
            <a:ext cx="7080663" cy="677593"/>
          </a:xfrm>
        </p:spPr>
        <p:txBody>
          <a:bodyPr>
            <a:noAutofit/>
          </a:bodyPr>
          <a:lstStyle/>
          <a:p>
            <a:pPr lvl="0" algn="ctr">
              <a:spcBef>
                <a:spcPts val="1000"/>
              </a:spcBef>
            </a:pPr>
            <a:r>
              <a:rPr lang="it-IT" dirty="0">
                <a:solidFill>
                  <a:srgbClr val="00B050"/>
                </a:solidFill>
              </a:rPr>
              <a:t>OSCAR</a:t>
            </a:r>
            <a:endParaRPr lang="it-IT" sz="4000" dirty="0">
              <a:solidFill>
                <a:srgbClr val="00B050"/>
              </a:solidFill>
            </a:endParaRPr>
          </a:p>
        </p:txBody>
      </p:sp>
      <p:sp>
        <p:nvSpPr>
          <p:cNvPr id="3" name="Segnaposto contenuto 2">
            <a:extLst>
              <a:ext uri="{FF2B5EF4-FFF2-40B4-BE49-F238E27FC236}">
                <a16:creationId xmlns:a16="http://schemas.microsoft.com/office/drawing/2014/main" id="{D9D7EAD3-41A5-4112-9E89-8ED60DA5670C}"/>
              </a:ext>
            </a:extLst>
          </p:cNvPr>
          <p:cNvSpPr>
            <a:spLocks noGrp="1"/>
          </p:cNvSpPr>
          <p:nvPr>
            <p:ph idx="1"/>
          </p:nvPr>
        </p:nvSpPr>
        <p:spPr>
          <a:xfrm>
            <a:off x="539552" y="1428736"/>
            <a:ext cx="7992888" cy="5384640"/>
          </a:xfrm>
        </p:spPr>
        <p:txBody>
          <a:bodyPr>
            <a:noAutofit/>
          </a:bodyPr>
          <a:lstStyle/>
          <a:p>
            <a:pPr marL="68580" indent="0">
              <a:buNone/>
            </a:pPr>
            <a:r>
              <a:rPr lang="it-IT" dirty="0"/>
              <a:t>Ricevette molti Oscar, Golden Globe, premio Emmy e Hollywood </a:t>
            </a:r>
            <a:r>
              <a:rPr lang="it-IT" dirty="0" err="1"/>
              <a:t>Walk</a:t>
            </a:r>
            <a:r>
              <a:rPr lang="it-IT" dirty="0"/>
              <a:t> of Fame. Con 26 Premi Oscar su 59 candidature </a:t>
            </a:r>
            <a:r>
              <a:rPr lang="it-IT" b="1" dirty="0">
                <a:latin typeface="Waltograph" panose="03080602000000000000" pitchFamily="66" charset="0"/>
              </a:rPr>
              <a:t>Walt Disney </a:t>
            </a:r>
            <a:r>
              <a:rPr lang="it-IT" dirty="0"/>
              <a:t>è la persona più premiata della storia del cinema. Dal 1932 al 1969 ha ottenuto 22 Oscar competitivi. Detiene anche il record di quattro vittorie in un'unica edizione, vincendo l'Oscar al miglior documentario, al miglior cortometraggio documentario, al miglior cortometraggio d'animazione e al miglior cortometraggio a 2 bobine nel 1954, anno in cui ottenne anche altre due candidature.</a:t>
            </a:r>
          </a:p>
        </p:txBody>
      </p:sp>
      <p:pic>
        <p:nvPicPr>
          <p:cNvPr id="4" name="Immagine 3"/>
          <p:cNvPicPr>
            <a:picLocks noChangeAspect="1"/>
          </p:cNvPicPr>
          <p:nvPr/>
        </p:nvPicPr>
        <p:blipFill rotWithShape="1">
          <a:blip r:embed="rId2">
            <a:extLst>
              <a:ext uri="{28A0092B-C50C-407E-A947-70E740481C1C}">
                <a14:useLocalDpi xmlns:a14="http://schemas.microsoft.com/office/drawing/2010/main" val="0"/>
              </a:ext>
            </a:extLst>
          </a:blip>
          <a:srcRect l="25021" r="10927"/>
          <a:stretch/>
        </p:blipFill>
        <p:spPr>
          <a:xfrm>
            <a:off x="6588224" y="5157192"/>
            <a:ext cx="1728192" cy="1525229"/>
          </a:xfrm>
          <a:prstGeom prst="rect">
            <a:avLst/>
          </a:prstGeom>
        </p:spPr>
      </p:pic>
    </p:spTree>
    <p:extLst>
      <p:ext uri="{BB962C8B-B14F-4D97-AF65-F5344CB8AC3E}">
        <p14:creationId xmlns:p14="http://schemas.microsoft.com/office/powerpoint/2010/main" val="37422491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44D71AD-BDBB-4E54-B69A-AA66CBDB8783}"/>
              </a:ext>
            </a:extLst>
          </p:cNvPr>
          <p:cNvSpPr>
            <a:spLocks noGrp="1"/>
          </p:cNvSpPr>
          <p:nvPr>
            <p:ph type="title"/>
          </p:nvPr>
        </p:nvSpPr>
        <p:spPr>
          <a:xfrm>
            <a:off x="107504" y="714356"/>
            <a:ext cx="8928992" cy="677593"/>
          </a:xfrm>
        </p:spPr>
        <p:txBody>
          <a:bodyPr>
            <a:noAutofit/>
          </a:bodyPr>
          <a:lstStyle/>
          <a:p>
            <a:pPr lvl="0" algn="ctr">
              <a:spcBef>
                <a:spcPts val="1000"/>
              </a:spcBef>
            </a:pPr>
            <a:r>
              <a:rPr lang="it-IT" dirty="0">
                <a:solidFill>
                  <a:srgbClr val="00B050"/>
                </a:solidFill>
              </a:rPr>
              <a:t>LE CONSEGUENZE DELLA DISLESSIA</a:t>
            </a:r>
            <a:endParaRPr lang="it-IT" sz="4000" dirty="0">
              <a:solidFill>
                <a:srgbClr val="00B050"/>
              </a:solidFill>
            </a:endParaRPr>
          </a:p>
        </p:txBody>
      </p:sp>
      <p:sp>
        <p:nvSpPr>
          <p:cNvPr id="3" name="Segnaposto contenuto 2">
            <a:extLst>
              <a:ext uri="{FF2B5EF4-FFF2-40B4-BE49-F238E27FC236}">
                <a16:creationId xmlns:a16="http://schemas.microsoft.com/office/drawing/2014/main" id="{D9D7EAD3-41A5-4112-9E89-8ED60DA5670C}"/>
              </a:ext>
            </a:extLst>
          </p:cNvPr>
          <p:cNvSpPr>
            <a:spLocks noGrp="1"/>
          </p:cNvSpPr>
          <p:nvPr>
            <p:ph idx="1"/>
          </p:nvPr>
        </p:nvSpPr>
        <p:spPr>
          <a:xfrm>
            <a:off x="539552" y="1428736"/>
            <a:ext cx="8065360" cy="5024600"/>
          </a:xfrm>
        </p:spPr>
        <p:txBody>
          <a:bodyPr>
            <a:noAutofit/>
          </a:bodyPr>
          <a:lstStyle/>
          <a:p>
            <a:pPr marL="68580" indent="0" fontAlgn="base">
              <a:buNone/>
            </a:pPr>
            <a:r>
              <a:rPr lang="it-IT" b="1" dirty="0">
                <a:latin typeface="Waltograph" panose="03080602000000000000" pitchFamily="66" charset="0"/>
              </a:rPr>
              <a:t>Walt Disney</a:t>
            </a:r>
            <a:r>
              <a:rPr lang="it-IT" dirty="0"/>
              <a:t> ritenne opportuno comunicare attraverso i cartoni animati e le storie narrate(Cenerentola, La Bella e La bestia…), il suo stato d’animo e il suo modo di esprimersi che non riusciva a comunicare. "Non dimenticatevi questo: è la legge dell' universo che i forti sopravvivano e che i deboli debbano in ogni caso soccombere; e non me ne importa un bel niente di quale schema idealistico ci si possa inventare: niente può cambiarla". Così disse </a:t>
            </a:r>
            <a:r>
              <a:rPr lang="it-IT" b="1" dirty="0">
                <a:latin typeface="Waltograph" panose="03080602000000000000" pitchFamily="66" charset="0"/>
              </a:rPr>
              <a:t>Walt Disney</a:t>
            </a:r>
            <a:r>
              <a:rPr lang="it-IT" dirty="0"/>
              <a:t> l' 11 febbraio 1941, nei giorni dello sciopero, organizzato da alcuni suoi collaboratori, che cambiò la sua vita.</a:t>
            </a:r>
          </a:p>
        </p:txBody>
      </p:sp>
    </p:spTree>
    <p:extLst>
      <p:ext uri="{BB962C8B-B14F-4D97-AF65-F5344CB8AC3E}">
        <p14:creationId xmlns:p14="http://schemas.microsoft.com/office/powerpoint/2010/main" val="39705116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44D71AD-BDBB-4E54-B69A-AA66CBDB8783}"/>
              </a:ext>
            </a:extLst>
          </p:cNvPr>
          <p:cNvSpPr>
            <a:spLocks noGrp="1"/>
          </p:cNvSpPr>
          <p:nvPr>
            <p:ph type="title"/>
          </p:nvPr>
        </p:nvSpPr>
        <p:spPr>
          <a:xfrm>
            <a:off x="785786" y="714356"/>
            <a:ext cx="7080663" cy="677593"/>
          </a:xfrm>
        </p:spPr>
        <p:txBody>
          <a:bodyPr>
            <a:noAutofit/>
          </a:bodyPr>
          <a:lstStyle/>
          <a:p>
            <a:pPr lvl="0" algn="ctr">
              <a:spcBef>
                <a:spcPts val="1000"/>
              </a:spcBef>
            </a:pPr>
            <a:r>
              <a:rPr lang="it-IT" dirty="0">
                <a:solidFill>
                  <a:srgbClr val="00B050"/>
                </a:solidFill>
              </a:rPr>
              <a:t>LA MORTE</a:t>
            </a:r>
            <a:endParaRPr lang="it-IT" sz="4000" dirty="0">
              <a:solidFill>
                <a:srgbClr val="00B050"/>
              </a:solidFill>
            </a:endParaRPr>
          </a:p>
        </p:txBody>
      </p:sp>
      <p:sp>
        <p:nvSpPr>
          <p:cNvPr id="3" name="Segnaposto contenuto 2">
            <a:extLst>
              <a:ext uri="{FF2B5EF4-FFF2-40B4-BE49-F238E27FC236}">
                <a16:creationId xmlns:a16="http://schemas.microsoft.com/office/drawing/2014/main" id="{D9D7EAD3-41A5-4112-9E89-8ED60DA5670C}"/>
              </a:ext>
            </a:extLst>
          </p:cNvPr>
          <p:cNvSpPr>
            <a:spLocks noGrp="1"/>
          </p:cNvSpPr>
          <p:nvPr>
            <p:ph idx="1"/>
          </p:nvPr>
        </p:nvSpPr>
        <p:spPr>
          <a:xfrm>
            <a:off x="539552" y="1428736"/>
            <a:ext cx="8065360" cy="5024600"/>
          </a:xfrm>
        </p:spPr>
        <p:txBody>
          <a:bodyPr>
            <a:noAutofit/>
          </a:bodyPr>
          <a:lstStyle/>
          <a:p>
            <a:pPr marL="68580" indent="0" fontAlgn="base">
              <a:buNone/>
            </a:pPr>
            <a:r>
              <a:rPr lang="it-IT" dirty="0"/>
              <a:t>Il suo impegno in </a:t>
            </a:r>
            <a:r>
              <a:rPr lang="it-IT" b="1" dirty="0">
                <a:latin typeface="Waltograph" panose="03080602000000000000" pitchFamily="66" charset="0"/>
              </a:rPr>
              <a:t>Disney World </a:t>
            </a:r>
            <a:r>
              <a:rPr lang="it-IT" dirty="0"/>
              <a:t>finì nell'autunno 1966; nell'estate di quell'anno gli venne diagnosticato un tumore al polmone sinistro. In autunno la sua salute peggiorò finché non morì a causa di un collasso cardiocircolatorio il 15 dicembre del 1966, all'età di 65 anni. Il 17 dicembre la salma venne cremata e le sue ceneri riposte presso il </a:t>
            </a:r>
            <a:r>
              <a:rPr lang="it-IT" dirty="0" err="1"/>
              <a:t>Forest</a:t>
            </a:r>
            <a:r>
              <a:rPr lang="it-IT" dirty="0"/>
              <a:t> Lawn Memorial Park, a Glendale, California.</a:t>
            </a:r>
            <a:endParaRPr lang="it-IT" altLang="it-IT" dirty="0"/>
          </a:p>
        </p:txBody>
      </p:sp>
      <p:pic>
        <p:nvPicPr>
          <p:cNvPr id="6" name="Immagine 5"/>
          <p:cNvPicPr>
            <a:picLocks noChangeAspect="1"/>
          </p:cNvPicPr>
          <p:nvPr/>
        </p:nvPicPr>
        <p:blipFill>
          <a:blip r:embed="rId2">
            <a:extLst>
              <a:ext uri="{28A0092B-C50C-407E-A947-70E740481C1C}">
                <a14:useLocalDpi xmlns:a14="http://schemas.microsoft.com/office/drawing/2010/main" val="0"/>
              </a:ext>
            </a:extLst>
          </a:blip>
          <a:srcRect/>
          <a:stretch/>
        </p:blipFill>
        <p:spPr>
          <a:xfrm>
            <a:off x="6516216" y="4221088"/>
            <a:ext cx="1566257" cy="2034100"/>
          </a:xfrm>
          <a:prstGeom prst="rect">
            <a:avLst/>
          </a:prstGeom>
        </p:spPr>
      </p:pic>
    </p:spTree>
    <p:extLst>
      <p:ext uri="{BB962C8B-B14F-4D97-AF65-F5344CB8AC3E}">
        <p14:creationId xmlns:p14="http://schemas.microsoft.com/office/powerpoint/2010/main" val="15071084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duotone>
              <a:prstClr val="black"/>
              <a:srgbClr val="D9C3A5">
                <a:tint val="50000"/>
                <a:satMod val="180000"/>
              </a:srgbClr>
            </a:duotone>
            <a:extLst>
              <a:ext uri="{BEBA8EAE-BF5A-486C-A8C5-ECC9F3942E4B}">
                <a14:imgProps xmlns:a14="http://schemas.microsoft.com/office/drawing/2010/main">
                  <a14:imgLayer r:embed="rId3">
                    <a14:imgEffect>
                      <a14:sharpenSoften amount="-50000"/>
                    </a14:imgEffect>
                    <a14:imgEffect>
                      <a14:saturation sat="0"/>
                    </a14:imgEffect>
                  </a14:imgLayer>
                </a14:imgProps>
              </a:ext>
            </a:extLst>
          </a:blip>
          <a:srcRect/>
          <a:stretch>
            <a:fillRect t="-69000" b="-69000"/>
          </a:stretch>
        </a:blipFill>
        <a:effectLst/>
      </p:bgPr>
    </p:bg>
    <p:spTree>
      <p:nvGrpSpPr>
        <p:cNvPr id="1" name=""/>
        <p:cNvGrpSpPr/>
        <p:nvPr/>
      </p:nvGrpSpPr>
      <p:grpSpPr>
        <a:xfrm>
          <a:off x="0" y="0"/>
          <a:ext cx="0" cy="0"/>
          <a:chOff x="0" y="0"/>
          <a:chExt cx="0" cy="0"/>
        </a:xfrm>
      </p:grpSpPr>
      <p:pic>
        <p:nvPicPr>
          <p:cNvPr id="6" name="Immagine 5"/>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5148064" y="3861048"/>
            <a:ext cx="2520000" cy="2520000"/>
          </a:xfrm>
          <a:prstGeom prst="rect">
            <a:avLst/>
          </a:prstGeom>
          <a:effectLst>
            <a:outerShdw blurRad="50800" dist="38100" dir="18900000" algn="bl" rotWithShape="0">
              <a:prstClr val="black">
                <a:alpha val="40000"/>
              </a:prstClr>
            </a:outerShdw>
          </a:effectLst>
        </p:spPr>
      </p:pic>
      <p:pic>
        <p:nvPicPr>
          <p:cNvPr id="5" name="Immagine 4">
            <a:extLst>
              <a:ext uri="{FF2B5EF4-FFF2-40B4-BE49-F238E27FC236}">
                <a16:creationId xmlns:a16="http://schemas.microsoft.com/office/drawing/2014/main" id="{0D0A7AB8-EF9E-49F9-A0BC-F5CF59DF1CF5}"/>
              </a:ext>
            </a:extLst>
          </p:cNvPr>
          <p:cNvPicPr>
            <a:picLocks noChangeAspect="1"/>
          </p:cNvPicPr>
          <p:nvPr/>
        </p:nvPicPr>
        <p:blipFill rotWithShape="1">
          <a:blip r:embed="rId5">
            <a:extLst>
              <a:ext uri="{28A0092B-C50C-407E-A947-70E740481C1C}">
                <a14:useLocalDpi xmlns:a14="http://schemas.microsoft.com/office/drawing/2010/main" val="0"/>
              </a:ext>
            </a:extLst>
          </a:blip>
          <a:srcRect b="2206"/>
          <a:stretch/>
        </p:blipFill>
        <p:spPr>
          <a:xfrm>
            <a:off x="899552" y="3129435"/>
            <a:ext cx="2520000" cy="3179885"/>
          </a:xfrm>
          <a:prstGeom prst="rect">
            <a:avLst/>
          </a:prstGeom>
          <a:effectLst>
            <a:outerShdw blurRad="50800" dist="38100" dir="13500000" algn="br" rotWithShape="0">
              <a:prstClr val="black">
                <a:alpha val="40000"/>
              </a:prstClr>
            </a:outerShdw>
          </a:effectLst>
        </p:spPr>
      </p:pic>
      <p:pic>
        <p:nvPicPr>
          <p:cNvPr id="8" name="Immagine 7">
            <a:extLst>
              <a:ext uri="{FF2B5EF4-FFF2-40B4-BE49-F238E27FC236}">
                <a16:creationId xmlns:a16="http://schemas.microsoft.com/office/drawing/2014/main" id="{C8D0F6CD-A78E-4DEA-AB23-02CDF4FE2A6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148064" y="404664"/>
            <a:ext cx="2520000" cy="2520000"/>
          </a:xfrm>
          <a:prstGeom prst="rect">
            <a:avLst/>
          </a:prstGeom>
          <a:effectLst>
            <a:outerShdw blurRad="50800" dist="38100" dir="18900000" algn="bl" rotWithShape="0">
              <a:prstClr val="black">
                <a:alpha val="40000"/>
              </a:prstClr>
            </a:outerShdw>
          </a:effectLst>
        </p:spPr>
      </p:pic>
      <p:pic>
        <p:nvPicPr>
          <p:cNvPr id="10" name="Immagine 9">
            <a:extLst>
              <a:ext uri="{FF2B5EF4-FFF2-40B4-BE49-F238E27FC236}">
                <a16:creationId xmlns:a16="http://schemas.microsoft.com/office/drawing/2014/main" id="{6A3FB801-F782-4FD1-BFC6-BC8737E36B52}"/>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b="12770"/>
          <a:stretch/>
        </p:blipFill>
        <p:spPr>
          <a:xfrm>
            <a:off x="539552" y="404664"/>
            <a:ext cx="3240000" cy="1941283"/>
          </a:xfrm>
          <a:prstGeom prst="rect">
            <a:avLst/>
          </a:prstGeom>
          <a:effectLst>
            <a:outerShdw blurRad="50800" dist="38100" dir="13500000" algn="br" rotWithShape="0">
              <a:prstClr val="black">
                <a:alpha val="40000"/>
              </a:prstClr>
            </a:outerShdw>
          </a:effectLst>
        </p:spPr>
      </p:pic>
    </p:spTree>
    <p:extLst>
      <p:ext uri="{BB962C8B-B14F-4D97-AF65-F5344CB8AC3E}">
        <p14:creationId xmlns:p14="http://schemas.microsoft.com/office/powerpoint/2010/main" val="113803816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ustin">
  <a:themeElements>
    <a:clrScheme name="Gradazioni di grigio">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Austin</Template>
  <TotalTime>673</TotalTime>
  <Words>568</Words>
  <Application>Microsoft Office PowerPoint</Application>
  <PresentationFormat>Presentazione su schermo (4:3)</PresentationFormat>
  <Paragraphs>17</Paragraphs>
  <Slides>9</Slides>
  <Notes>0</Notes>
  <HiddenSlides>0</HiddenSlides>
  <MMClips>0</MMClips>
  <ScaleCrop>false</ScaleCrop>
  <HeadingPairs>
    <vt:vector size="6" baseType="variant">
      <vt:variant>
        <vt:lpstr>Caratteri utilizzati</vt:lpstr>
      </vt:variant>
      <vt:variant>
        <vt:i4>3</vt:i4>
      </vt:variant>
      <vt:variant>
        <vt:lpstr>Tema</vt:lpstr>
      </vt:variant>
      <vt:variant>
        <vt:i4>1</vt:i4>
      </vt:variant>
      <vt:variant>
        <vt:lpstr>Titoli diapositive</vt:lpstr>
      </vt:variant>
      <vt:variant>
        <vt:i4>9</vt:i4>
      </vt:variant>
    </vt:vector>
  </HeadingPairs>
  <TitlesOfParts>
    <vt:vector size="13" baseType="lpstr">
      <vt:lpstr>Century Gothic</vt:lpstr>
      <vt:lpstr>Waltograph</vt:lpstr>
      <vt:lpstr>Wingdings 2</vt:lpstr>
      <vt:lpstr>Austin</vt:lpstr>
      <vt:lpstr>WALT  DISNEY E LA DISLESSIA</vt:lpstr>
      <vt:lpstr>LA STORIA……..</vt:lpstr>
      <vt:lpstr>……..DI WALT  DISNEY</vt:lpstr>
      <vt:lpstr>MICKEY MOUSE</vt:lpstr>
      <vt:lpstr>LE SUE CREAZIONI</vt:lpstr>
      <vt:lpstr>OSCAR</vt:lpstr>
      <vt:lpstr>LE CONSEGUENZE DELLA DISLESSIA</vt:lpstr>
      <vt:lpstr>LA MORTE</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Vito</dc:creator>
  <cp:lastModifiedBy>Vito Troiani</cp:lastModifiedBy>
  <cp:revision>72</cp:revision>
  <dcterms:modified xsi:type="dcterms:W3CDTF">2020-10-16T17:33:31Z</dcterms:modified>
</cp:coreProperties>
</file>